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handoutMasterIdLst>
    <p:handoutMasterId r:id="rId18"/>
  </p:handoutMasterIdLst>
  <p:sldIdLst>
    <p:sldId id="265" r:id="rId2"/>
    <p:sldId id="310" r:id="rId3"/>
    <p:sldId id="311" r:id="rId4"/>
    <p:sldId id="313" r:id="rId5"/>
    <p:sldId id="312" r:id="rId6"/>
    <p:sldId id="314" r:id="rId7"/>
    <p:sldId id="315" r:id="rId8"/>
    <p:sldId id="316" r:id="rId9"/>
    <p:sldId id="317" r:id="rId10"/>
    <p:sldId id="318" r:id="rId11"/>
    <p:sldId id="319" r:id="rId12"/>
    <p:sldId id="320" r:id="rId13"/>
    <p:sldId id="321" r:id="rId14"/>
    <p:sldId id="322" r:id="rId15"/>
    <p:sldId id="323" r:id="rId16"/>
  </p:sldIdLst>
  <p:sldSz cx="12188825" cy="6858000"/>
  <p:notesSz cx="6858000" cy="9144000"/>
  <p:custDataLst>
    <p:tags r:id="rId1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29" autoAdjust="0"/>
  </p:normalViewPr>
  <p:slideViewPr>
    <p:cSldViewPr showGuides="1">
      <p:cViewPr varScale="1">
        <p:scale>
          <a:sx n="82" d="100"/>
          <a:sy n="82" d="100"/>
        </p:scale>
        <p:origin x="720" y="72"/>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3" d="100"/>
          <a:sy n="63" d="100"/>
        </p:scale>
        <p:origin x="1986"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8/11/2024</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8/11/2024</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8/11/2024</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8/11/2024</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8/11/2024</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8/11/2024</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8/11/2024</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03F41C87-7AD9-4845-A077-840E4A0F3F06}" type="datetimeFigureOut">
              <a:rPr lang="en-US"/>
              <a:t>8/11/2024</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03F41C87-7AD9-4845-A077-840E4A0F3F06}" type="datetimeFigureOut">
              <a:rPr lang="en-US"/>
              <a:t>8/11/2024</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03F41C87-7AD9-4845-A077-840E4A0F3F06}" type="datetimeFigureOut">
              <a:rPr lang="en-US"/>
              <a:t>8/11/2024</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03F41C87-7AD9-4845-A077-840E4A0F3F06}" type="datetimeFigureOut">
              <a:rPr lang="en-US"/>
              <a:t>8/11/2024</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pPr/>
              <a:t>8/11/2024</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03F41C87-7AD9-4845-A077-840E4A0F3F06}" type="datetimeFigureOut">
              <a:rPr lang="en-US" smtClean="0"/>
              <a:pPr/>
              <a:t>8/11/2024</a:t>
            </a:fld>
            <a:endParaRPr lang="en-US"/>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Banking Data Analysis</a:t>
            </a:r>
            <a:br>
              <a:rPr lang="en-US" dirty="0"/>
            </a:br>
            <a:r>
              <a:rPr lang="en-US" dirty="0"/>
              <a:t>Using SQL</a:t>
            </a:r>
          </a:p>
        </p:txBody>
      </p:sp>
      <p:sp>
        <p:nvSpPr>
          <p:cNvPr id="4" name="Subtitle 3"/>
          <p:cNvSpPr>
            <a:spLocks noGrp="1"/>
          </p:cNvSpPr>
          <p:nvPr>
            <p:ph type="subTitle" idx="1"/>
          </p:nvPr>
        </p:nvSpPr>
        <p:spPr/>
        <p:txBody>
          <a:bodyPr/>
          <a:lstStyle/>
          <a:p>
            <a:r>
              <a:rPr lang="it-IT" dirty="0"/>
              <a:t>Presented by-Arjun Menon</a:t>
            </a:r>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7828" y="188640"/>
            <a:ext cx="9937104" cy="2232248"/>
          </a:xfrm>
        </p:spPr>
        <p:txBody>
          <a:bodyPr/>
          <a:lstStyle/>
          <a:p>
            <a:br>
              <a:rPr lang="en-US" b="0" i="0" dirty="0">
                <a:solidFill>
                  <a:srgbClr val="3C4043"/>
                </a:solidFill>
                <a:effectLst/>
                <a:latin typeface="Roboto" panose="02000000000000000000" pitchFamily="2" charset="0"/>
              </a:rPr>
            </a:br>
            <a:br>
              <a:rPr lang="en-US" b="0" i="0" dirty="0">
                <a:solidFill>
                  <a:srgbClr val="3C4043"/>
                </a:solidFill>
                <a:effectLst/>
                <a:latin typeface="Roboto" panose="02000000000000000000" pitchFamily="2" charset="0"/>
              </a:rPr>
            </a:br>
            <a:br>
              <a:rPr lang="en-US" b="0" i="0" dirty="0">
                <a:solidFill>
                  <a:srgbClr val="3C4043"/>
                </a:solidFill>
                <a:effectLst/>
                <a:latin typeface="Roboto" panose="02000000000000000000" pitchFamily="2" charset="0"/>
              </a:rPr>
            </a:br>
            <a:br>
              <a:rPr lang="en-US" b="0" i="0" dirty="0">
                <a:solidFill>
                  <a:srgbClr val="3C4043"/>
                </a:solidFill>
                <a:effectLst/>
                <a:latin typeface="Roboto" panose="02000000000000000000" pitchFamily="2" charset="0"/>
              </a:rPr>
            </a:br>
            <a:r>
              <a:rPr lang="en-US" b="0" i="0" dirty="0">
                <a:effectLst/>
                <a:latin typeface="Roboto" panose="02000000000000000000" pitchFamily="2" charset="0"/>
              </a:rPr>
              <a:t>7: Write a query to find the daily transaction volume (total amount of all transactions) for the past month.</a:t>
            </a:r>
            <a:br>
              <a:rPr lang="en-US" dirty="0"/>
            </a:br>
            <a:endParaRPr lang="en-US" dirty="0"/>
          </a:p>
        </p:txBody>
      </p:sp>
      <p:pic>
        <p:nvPicPr>
          <p:cNvPr id="6" name="Picture 5">
            <a:extLst>
              <a:ext uri="{FF2B5EF4-FFF2-40B4-BE49-F238E27FC236}">
                <a16:creationId xmlns:a16="http://schemas.microsoft.com/office/drawing/2014/main" id="{CE0B9562-7778-92F2-CFDE-02DD5D5C76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035" y="2060848"/>
            <a:ext cx="11850754" cy="4534533"/>
          </a:xfrm>
          <a:prstGeom prst="rect">
            <a:avLst/>
          </a:prstGeom>
        </p:spPr>
      </p:pic>
    </p:spTree>
    <p:extLst>
      <p:ext uri="{BB962C8B-B14F-4D97-AF65-F5344CB8AC3E}">
        <p14:creationId xmlns:p14="http://schemas.microsoft.com/office/powerpoint/2010/main" val="2765137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57908" y="260648"/>
            <a:ext cx="8784976" cy="1728192"/>
          </a:xfrm>
        </p:spPr>
        <p:txBody>
          <a:bodyPr>
            <a:normAutofit fontScale="90000"/>
          </a:bodyPr>
          <a:lstStyle/>
          <a:p>
            <a:r>
              <a:rPr lang="en-US" b="0" i="0" dirty="0">
                <a:effectLst/>
                <a:latin typeface="Roboto" panose="02000000000000000000" pitchFamily="2" charset="0"/>
              </a:rPr>
              <a:t>8: Calculate the total transaction amount performed by each age group in the past year. (Age groups: 0-17, 18-30, 31-60, 60+)</a:t>
            </a:r>
            <a:endParaRPr lang="en-US" dirty="0"/>
          </a:p>
        </p:txBody>
      </p:sp>
      <p:pic>
        <p:nvPicPr>
          <p:cNvPr id="6" name="Picture 5">
            <a:extLst>
              <a:ext uri="{FF2B5EF4-FFF2-40B4-BE49-F238E27FC236}">
                <a16:creationId xmlns:a16="http://schemas.microsoft.com/office/drawing/2014/main" id="{EDE746FA-C1A8-7ABC-755E-BA7B0BBF6B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5820" y="2276872"/>
            <a:ext cx="10873208" cy="4127791"/>
          </a:xfrm>
          <a:prstGeom prst="rect">
            <a:avLst/>
          </a:prstGeom>
        </p:spPr>
      </p:pic>
    </p:spTree>
    <p:extLst>
      <p:ext uri="{BB962C8B-B14F-4D97-AF65-F5344CB8AC3E}">
        <p14:creationId xmlns:p14="http://schemas.microsoft.com/office/powerpoint/2010/main" val="1108506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4AF32B-54C1-5112-E14F-41577F152319}"/>
              </a:ext>
            </a:extLst>
          </p:cNvPr>
          <p:cNvSpPr>
            <a:spLocks noGrp="1"/>
          </p:cNvSpPr>
          <p:nvPr>
            <p:ph type="title"/>
          </p:nvPr>
        </p:nvSpPr>
        <p:spPr>
          <a:xfrm>
            <a:off x="1917948" y="332656"/>
            <a:ext cx="8352928" cy="1296144"/>
          </a:xfrm>
        </p:spPr>
        <p:txBody>
          <a:bodyPr/>
          <a:lstStyle/>
          <a:p>
            <a:r>
              <a:rPr lang="en-US" b="0" i="0" dirty="0">
                <a:effectLst/>
                <a:latin typeface="Roboto" panose="02000000000000000000" pitchFamily="2" charset="0"/>
              </a:rPr>
              <a:t>9: Find the branch with the highest average account balance.</a:t>
            </a:r>
            <a:endParaRPr lang="en-IN" dirty="0"/>
          </a:p>
        </p:txBody>
      </p:sp>
      <p:pic>
        <p:nvPicPr>
          <p:cNvPr id="6" name="Picture 5">
            <a:extLst>
              <a:ext uri="{FF2B5EF4-FFF2-40B4-BE49-F238E27FC236}">
                <a16:creationId xmlns:a16="http://schemas.microsoft.com/office/drawing/2014/main" id="{B04D9808-4C25-9740-64F2-09E2BA6F23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788" y="2204864"/>
            <a:ext cx="11449272" cy="4197844"/>
          </a:xfrm>
          <a:prstGeom prst="rect">
            <a:avLst/>
          </a:prstGeom>
        </p:spPr>
      </p:pic>
    </p:spTree>
    <p:extLst>
      <p:ext uri="{BB962C8B-B14F-4D97-AF65-F5344CB8AC3E}">
        <p14:creationId xmlns:p14="http://schemas.microsoft.com/office/powerpoint/2010/main" val="648915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2D2A6-3E7F-E3C7-995E-8EBD563E39AE}"/>
              </a:ext>
            </a:extLst>
          </p:cNvPr>
          <p:cNvSpPr>
            <a:spLocks noGrp="1"/>
          </p:cNvSpPr>
          <p:nvPr>
            <p:ph type="title"/>
          </p:nvPr>
        </p:nvSpPr>
        <p:spPr>
          <a:xfrm>
            <a:off x="693812" y="116632"/>
            <a:ext cx="10560798" cy="1656184"/>
          </a:xfrm>
        </p:spPr>
        <p:txBody>
          <a:bodyPr>
            <a:normAutofit/>
          </a:bodyPr>
          <a:lstStyle/>
          <a:p>
            <a:r>
              <a:rPr lang="en-US" b="0" i="0" dirty="0">
                <a:effectLst/>
                <a:latin typeface="Roboto" panose="02000000000000000000" pitchFamily="2" charset="0"/>
              </a:rPr>
              <a:t>10: Calculate the average balance per customer at the end of each month in the last year.</a:t>
            </a:r>
            <a:br>
              <a:rPr lang="en-US" dirty="0"/>
            </a:br>
            <a:endParaRPr lang="en-IN" dirty="0"/>
          </a:p>
        </p:txBody>
      </p:sp>
      <p:pic>
        <p:nvPicPr>
          <p:cNvPr id="6" name="Picture 5">
            <a:extLst>
              <a:ext uri="{FF2B5EF4-FFF2-40B4-BE49-F238E27FC236}">
                <a16:creationId xmlns:a16="http://schemas.microsoft.com/office/drawing/2014/main" id="{6F1651B8-A561-A131-0A47-F00596DE1A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5780" y="1916832"/>
            <a:ext cx="11208870" cy="4536504"/>
          </a:xfrm>
          <a:prstGeom prst="rect">
            <a:avLst/>
          </a:prstGeom>
        </p:spPr>
      </p:pic>
    </p:spTree>
    <p:extLst>
      <p:ext uri="{BB962C8B-B14F-4D97-AF65-F5344CB8AC3E}">
        <p14:creationId xmlns:p14="http://schemas.microsoft.com/office/powerpoint/2010/main" val="326737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A4CD3-E4AD-DF4A-17B5-237367AD4BA3}"/>
              </a:ext>
            </a:extLst>
          </p:cNvPr>
          <p:cNvSpPr>
            <a:spLocks noGrp="1"/>
          </p:cNvSpPr>
          <p:nvPr>
            <p:ph type="title"/>
          </p:nvPr>
        </p:nvSpPr>
        <p:spPr>
          <a:xfrm>
            <a:off x="1341884" y="332656"/>
            <a:ext cx="8208912" cy="648072"/>
          </a:xfrm>
        </p:spPr>
        <p:txBody>
          <a:bodyPr/>
          <a:lstStyle/>
          <a:p>
            <a:pPr algn="ctr"/>
            <a:r>
              <a:rPr lang="en-IN" dirty="0"/>
              <a:t>Conclusion</a:t>
            </a:r>
          </a:p>
        </p:txBody>
      </p:sp>
      <p:sp>
        <p:nvSpPr>
          <p:cNvPr id="3" name="Text Placeholder 2">
            <a:extLst>
              <a:ext uri="{FF2B5EF4-FFF2-40B4-BE49-F238E27FC236}">
                <a16:creationId xmlns:a16="http://schemas.microsoft.com/office/drawing/2014/main" id="{614B9E33-631C-49B9-9CA2-2B93F69DFD22}"/>
              </a:ext>
            </a:extLst>
          </p:cNvPr>
          <p:cNvSpPr>
            <a:spLocks noGrp="1"/>
          </p:cNvSpPr>
          <p:nvPr>
            <p:ph type="body" sz="half" idx="2"/>
          </p:nvPr>
        </p:nvSpPr>
        <p:spPr>
          <a:xfrm>
            <a:off x="837828" y="1556792"/>
            <a:ext cx="9937104" cy="3600400"/>
          </a:xfrm>
        </p:spPr>
        <p:txBody>
          <a:bodyPr/>
          <a:lstStyle/>
          <a:p>
            <a:pPr marL="285750" indent="-285750">
              <a:buFont typeface="Arial" panose="020B0604020202020204" pitchFamily="34" charset="0"/>
              <a:buChar char="•"/>
            </a:pPr>
            <a:r>
              <a:rPr lang="en-US" dirty="0"/>
              <a:t>This presentation provided a comprehensive analysis of banking data using SQL, focusing on key insights and actionable outcomes. We identified customers who have been inactive over the last year and explored strategies to re-engage them, such as personalized communication and loyalty programs. The analysis also highlighted potential fraudulent activities by detecting accounts with unusually high transaction volumes in a single day.</a:t>
            </a:r>
          </a:p>
          <a:p>
            <a:pPr marL="285750" indent="-285750">
              <a:buFont typeface="Arial" panose="020B0604020202020204" pitchFamily="34" charset="0"/>
              <a:buChar char="•"/>
            </a:pPr>
            <a:r>
              <a:rPr lang="en-US" dirty="0"/>
              <a:t>Moreover, we assessed the total transaction amounts across various age groups, calculated average balances per customer monthly, and ranked branches based on deposit activities. This analysis is crucial for improving customer engagement, enhancing fraud detection mechanisms, and optimizing banking operations.</a:t>
            </a:r>
          </a:p>
          <a:p>
            <a:pPr marL="285750" indent="-285750">
              <a:buFont typeface="Arial" panose="020B0604020202020204" pitchFamily="34" charset="0"/>
              <a:buChar char="•"/>
            </a:pPr>
            <a:r>
              <a:rPr lang="en-US" dirty="0"/>
              <a:t>By leveraging these insights, banks can strengthen customer relationships, ensure financial security, and drive growth across regions.</a:t>
            </a:r>
          </a:p>
          <a:p>
            <a:endParaRPr lang="en-IN" dirty="0"/>
          </a:p>
        </p:txBody>
      </p:sp>
    </p:spTree>
    <p:extLst>
      <p:ext uri="{BB962C8B-B14F-4D97-AF65-F5344CB8AC3E}">
        <p14:creationId xmlns:p14="http://schemas.microsoft.com/office/powerpoint/2010/main" val="3506461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0F44D-CB76-2876-62F0-A4D93008A858}"/>
              </a:ext>
            </a:extLst>
          </p:cNvPr>
          <p:cNvSpPr>
            <a:spLocks noGrp="1"/>
          </p:cNvSpPr>
          <p:nvPr>
            <p:ph type="title"/>
          </p:nvPr>
        </p:nvSpPr>
        <p:spPr>
          <a:xfrm>
            <a:off x="730692" y="2430016"/>
            <a:ext cx="10727440" cy="998984"/>
          </a:xfrm>
        </p:spPr>
        <p:txBody>
          <a:bodyPr/>
          <a:lstStyle/>
          <a:p>
            <a:pPr algn="ctr"/>
            <a:r>
              <a:rPr lang="en-IN" dirty="0"/>
              <a:t>THANK YOU EVERYONE</a:t>
            </a:r>
          </a:p>
        </p:txBody>
      </p:sp>
    </p:spTree>
    <p:extLst>
      <p:ext uri="{BB962C8B-B14F-4D97-AF65-F5344CB8AC3E}">
        <p14:creationId xmlns:p14="http://schemas.microsoft.com/office/powerpoint/2010/main" val="829898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981845" y="116632"/>
            <a:ext cx="9684570" cy="1635968"/>
          </a:xfrm>
        </p:spPr>
        <p:txBody>
          <a:bodyPr>
            <a:normAutofit/>
          </a:bodyPr>
          <a:lstStyle/>
          <a:p>
            <a:r>
              <a:rPr lang="en-US" sz="2800" b="0" i="0" dirty="0">
                <a:effectLst/>
                <a:latin typeface="Roboto" panose="02000000000000000000" pitchFamily="2" charset="0"/>
              </a:rPr>
              <a:t>1: Write a query to list all customers who have not made any transactions in the last year. How can we make them active again? Provide appropriate region.</a:t>
            </a:r>
            <a:endParaRPr lang="en-US" sz="2800" dirty="0"/>
          </a:p>
        </p:txBody>
      </p:sp>
      <p:pic>
        <p:nvPicPr>
          <p:cNvPr id="3" name="Picture 2">
            <a:extLst>
              <a:ext uri="{FF2B5EF4-FFF2-40B4-BE49-F238E27FC236}">
                <a16:creationId xmlns:a16="http://schemas.microsoft.com/office/drawing/2014/main" id="{E6E22E24-FD0B-477E-9875-87E7B11667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5780" y="1916832"/>
            <a:ext cx="10945216" cy="4630931"/>
          </a:xfrm>
          <a:prstGeom prst="rect">
            <a:avLst/>
          </a:prstGeom>
        </p:spPr>
      </p:pic>
    </p:spTree>
    <p:extLst>
      <p:ext uri="{BB962C8B-B14F-4D97-AF65-F5344CB8AC3E}">
        <p14:creationId xmlns:p14="http://schemas.microsoft.com/office/powerpoint/2010/main" val="213913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22413" y="1052736"/>
            <a:ext cx="9144001" cy="699864"/>
          </a:xfrm>
        </p:spPr>
        <p:txBody>
          <a:bodyPr>
            <a:normAutofit/>
          </a:bodyPr>
          <a:lstStyle/>
          <a:p>
            <a:r>
              <a:rPr lang="en-US" b="0" i="0" dirty="0">
                <a:effectLst/>
                <a:latin typeface="Roboto" panose="02000000000000000000" pitchFamily="2" charset="0"/>
              </a:rPr>
              <a:t>How can we make them active again? </a:t>
            </a:r>
            <a:endParaRPr lang="en-US" dirty="0"/>
          </a:p>
        </p:txBody>
      </p:sp>
      <p:sp>
        <p:nvSpPr>
          <p:cNvPr id="3" name="Content Placeholder 2">
            <a:extLst>
              <a:ext uri="{FF2B5EF4-FFF2-40B4-BE49-F238E27FC236}">
                <a16:creationId xmlns:a16="http://schemas.microsoft.com/office/drawing/2014/main" id="{0C0A6307-7504-6D14-5FE1-5AD314B6AADB}"/>
              </a:ext>
            </a:extLst>
          </p:cNvPr>
          <p:cNvSpPr>
            <a:spLocks noGrp="1"/>
          </p:cNvSpPr>
          <p:nvPr>
            <p:ph idx="1"/>
          </p:nvPr>
        </p:nvSpPr>
        <p:spPr/>
        <p:txBody>
          <a:bodyPr/>
          <a:lstStyle/>
          <a:p>
            <a:r>
              <a:rPr lang="en-IN" b="1" dirty="0"/>
              <a:t>Personalized Communication</a:t>
            </a:r>
          </a:p>
          <a:p>
            <a:r>
              <a:rPr lang="en-IN" b="1" dirty="0"/>
              <a:t>Loyalty Programs</a:t>
            </a:r>
          </a:p>
          <a:p>
            <a:r>
              <a:rPr lang="en-IN" dirty="0"/>
              <a:t>Surveys and Feedback</a:t>
            </a:r>
            <a:endParaRPr lang="en-IN" b="1" dirty="0"/>
          </a:p>
          <a:p>
            <a:r>
              <a:rPr lang="en-IN" dirty="0"/>
              <a:t>Referral Bonuses</a:t>
            </a:r>
            <a:endParaRPr lang="en-IN" b="1" dirty="0"/>
          </a:p>
          <a:p>
            <a:r>
              <a:rPr lang="en-IN" dirty="0"/>
              <a:t>Region-Specific Campaigns</a:t>
            </a:r>
          </a:p>
        </p:txBody>
      </p:sp>
    </p:spTree>
    <p:extLst>
      <p:ext uri="{BB962C8B-B14F-4D97-AF65-F5344CB8AC3E}">
        <p14:creationId xmlns:p14="http://schemas.microsoft.com/office/powerpoint/2010/main" val="3106206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0" i="0" dirty="0">
                <a:effectLst/>
                <a:latin typeface="Roboto" panose="02000000000000000000" pitchFamily="2" charset="0"/>
              </a:rPr>
              <a:t>2: Summarize the total transaction amount per account per month.</a:t>
            </a:r>
            <a:endParaRPr lang="en-US" dirty="0"/>
          </a:p>
        </p:txBody>
      </p:sp>
      <p:pic>
        <p:nvPicPr>
          <p:cNvPr id="10" name="Picture 9">
            <a:extLst>
              <a:ext uri="{FF2B5EF4-FFF2-40B4-BE49-F238E27FC236}">
                <a16:creationId xmlns:a16="http://schemas.microsoft.com/office/drawing/2014/main" id="{205C252B-8105-65D2-B6A2-DE4BFC0916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5820" y="2060848"/>
            <a:ext cx="10657184" cy="4581717"/>
          </a:xfrm>
          <a:prstGeom prst="rect">
            <a:avLst/>
          </a:prstGeom>
        </p:spPr>
      </p:pic>
    </p:spTree>
    <p:extLst>
      <p:ext uri="{BB962C8B-B14F-4D97-AF65-F5344CB8AC3E}">
        <p14:creationId xmlns:p14="http://schemas.microsoft.com/office/powerpoint/2010/main" val="4206988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fontScale="90000"/>
          </a:bodyPr>
          <a:lstStyle/>
          <a:p>
            <a:r>
              <a:rPr lang="en-IN" b="0" i="0" dirty="0">
                <a:effectLst/>
                <a:latin typeface="Roboto" panose="02000000000000000000" pitchFamily="2" charset="0"/>
              </a:rPr>
              <a:t>3: </a:t>
            </a:r>
            <a:r>
              <a:rPr lang="en-US" b="0" i="0" dirty="0">
                <a:effectLst/>
                <a:latin typeface="Roboto" panose="02000000000000000000" pitchFamily="2" charset="0"/>
              </a:rPr>
              <a:t>Rank branches based on the total amount of deposits made in the last quarter.</a:t>
            </a:r>
            <a:endParaRPr lang="en-US" dirty="0"/>
          </a:p>
        </p:txBody>
      </p:sp>
      <p:pic>
        <p:nvPicPr>
          <p:cNvPr id="6" name="Picture 5">
            <a:extLst>
              <a:ext uri="{FF2B5EF4-FFF2-40B4-BE49-F238E27FC236}">
                <a16:creationId xmlns:a16="http://schemas.microsoft.com/office/drawing/2014/main" id="{CECB3C70-C95F-79A7-65E8-92659ACB5A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2541" y="1844824"/>
            <a:ext cx="9661968" cy="4632176"/>
          </a:xfrm>
          <a:prstGeom prst="rect">
            <a:avLst/>
          </a:prstGeom>
        </p:spPr>
      </p:pic>
    </p:spTree>
    <p:extLst>
      <p:ext uri="{BB962C8B-B14F-4D97-AF65-F5344CB8AC3E}">
        <p14:creationId xmlns:p14="http://schemas.microsoft.com/office/powerpoint/2010/main" val="462238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7828" y="188640"/>
            <a:ext cx="10153129" cy="1512168"/>
          </a:xfrm>
        </p:spPr>
        <p:txBody>
          <a:bodyPr>
            <a:normAutofit fontScale="90000"/>
          </a:bodyPr>
          <a:lstStyle/>
          <a:p>
            <a:r>
              <a:rPr lang="en-US" b="0" i="0" dirty="0">
                <a:effectLst/>
                <a:latin typeface="Roboto" panose="02000000000000000000" pitchFamily="2" charset="0"/>
              </a:rPr>
              <a:t>4: Find the name of the customer who has deposited the highest amount.</a:t>
            </a:r>
            <a:endParaRPr lang="en-US" dirty="0"/>
          </a:p>
        </p:txBody>
      </p:sp>
      <p:pic>
        <p:nvPicPr>
          <p:cNvPr id="5" name="Picture 4">
            <a:extLst>
              <a:ext uri="{FF2B5EF4-FFF2-40B4-BE49-F238E27FC236}">
                <a16:creationId xmlns:a16="http://schemas.microsoft.com/office/drawing/2014/main" id="{E3DAD6CB-021E-9295-D136-16B906E3D4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5820" y="1928580"/>
            <a:ext cx="10729192" cy="4740780"/>
          </a:xfrm>
          <a:prstGeom prst="rect">
            <a:avLst/>
          </a:prstGeom>
        </p:spPr>
      </p:pic>
    </p:spTree>
    <p:extLst>
      <p:ext uri="{BB962C8B-B14F-4D97-AF65-F5344CB8AC3E}">
        <p14:creationId xmlns:p14="http://schemas.microsoft.com/office/powerpoint/2010/main" val="2478160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380999"/>
            <a:ext cx="9144001" cy="1447799"/>
          </a:xfrm>
        </p:spPr>
        <p:txBody>
          <a:bodyPr>
            <a:normAutofit fontScale="90000"/>
          </a:bodyPr>
          <a:lstStyle/>
          <a:p>
            <a:r>
              <a:rPr lang="en-US" b="0" i="0" dirty="0">
                <a:effectLst/>
                <a:latin typeface="Roboto" panose="02000000000000000000" pitchFamily="2" charset="0"/>
              </a:rPr>
              <a:t>5: Identify any accounts that have made more than two transactions in a single day, which could indicate fraudulent activity. </a:t>
            </a:r>
            <a:endParaRPr lang="en-US" dirty="0"/>
          </a:p>
        </p:txBody>
      </p:sp>
      <p:pic>
        <p:nvPicPr>
          <p:cNvPr id="8" name="Picture 7">
            <a:extLst>
              <a:ext uri="{FF2B5EF4-FFF2-40B4-BE49-F238E27FC236}">
                <a16:creationId xmlns:a16="http://schemas.microsoft.com/office/drawing/2014/main" id="{8431B18C-37A4-2537-66AC-C4523F38F3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5861" y="2132855"/>
            <a:ext cx="10225136" cy="4510735"/>
          </a:xfrm>
          <a:prstGeom prst="rect">
            <a:avLst/>
          </a:prstGeom>
        </p:spPr>
      </p:pic>
    </p:spTree>
    <p:extLst>
      <p:ext uri="{BB962C8B-B14F-4D97-AF65-F5344CB8AC3E}">
        <p14:creationId xmlns:p14="http://schemas.microsoft.com/office/powerpoint/2010/main" val="2681425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0" i="0" dirty="0">
                <a:effectLst/>
                <a:latin typeface="Roboto" panose="02000000000000000000" pitchFamily="2" charset="0"/>
              </a:rPr>
              <a:t>How can you verify any fraudulent transaction?</a:t>
            </a:r>
            <a:endParaRPr lang="en-US" dirty="0"/>
          </a:p>
        </p:txBody>
      </p:sp>
      <p:sp>
        <p:nvSpPr>
          <p:cNvPr id="3" name="Title 1">
            <a:extLst>
              <a:ext uri="{FF2B5EF4-FFF2-40B4-BE49-F238E27FC236}">
                <a16:creationId xmlns:a16="http://schemas.microsoft.com/office/drawing/2014/main" id="{38BA27F4-F76C-8995-7DC0-4EEA90AD3E70}"/>
              </a:ext>
            </a:extLst>
          </p:cNvPr>
          <p:cNvSpPr txBox="1">
            <a:spLocks/>
          </p:cNvSpPr>
          <p:nvPr/>
        </p:nvSpPr>
        <p:spPr>
          <a:xfrm>
            <a:off x="1522411" y="2057400"/>
            <a:ext cx="9252521" cy="324380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marL="571500" indent="-571500">
              <a:buFont typeface="Arial" panose="020B0604020202020204" pitchFamily="34" charset="0"/>
              <a:buChar char="•"/>
            </a:pPr>
            <a:r>
              <a:rPr lang="en-IN" dirty="0"/>
              <a:t>Transaction Pattern Analysis</a:t>
            </a:r>
            <a:endParaRPr lang="en-US" dirty="0"/>
          </a:p>
          <a:p>
            <a:pPr marL="571500" indent="-571500">
              <a:buFont typeface="Arial" panose="020B0604020202020204" pitchFamily="34" charset="0"/>
              <a:buChar char="•"/>
            </a:pPr>
            <a:r>
              <a:rPr lang="en-IN" dirty="0"/>
              <a:t>Customer Verification</a:t>
            </a:r>
            <a:endParaRPr lang="en-US" dirty="0"/>
          </a:p>
          <a:p>
            <a:pPr marL="571500" indent="-571500">
              <a:buFont typeface="Arial" panose="020B0604020202020204" pitchFamily="34" charset="0"/>
              <a:buChar char="•"/>
            </a:pPr>
            <a:r>
              <a:rPr lang="en-IN" dirty="0"/>
              <a:t>Review of Transaction Details</a:t>
            </a:r>
            <a:endParaRPr lang="en-US" dirty="0"/>
          </a:p>
          <a:p>
            <a:pPr marL="571500" indent="-571500">
              <a:buFont typeface="Arial" panose="020B0604020202020204" pitchFamily="34" charset="0"/>
              <a:buChar char="•"/>
            </a:pPr>
            <a:r>
              <a:rPr lang="en-IN" dirty="0"/>
              <a:t>Consulting Fraud Detection Systems</a:t>
            </a:r>
            <a:endParaRPr lang="en-US" dirty="0"/>
          </a:p>
          <a:p>
            <a:pPr marL="571500" indent="-571500">
              <a:buFont typeface="Arial" panose="020B0604020202020204" pitchFamily="34" charset="0"/>
              <a:buChar char="•"/>
            </a:pPr>
            <a:r>
              <a:rPr lang="en-IN" dirty="0"/>
              <a:t>Suspension of Account Activity</a:t>
            </a:r>
            <a:endParaRPr lang="en-US" dirty="0"/>
          </a:p>
          <a:p>
            <a:pPr marL="571500" indent="-571500">
              <a:buFont typeface="Arial" panose="020B0604020202020204" pitchFamily="34" charset="0"/>
              <a:buChar char="•"/>
            </a:pPr>
            <a:r>
              <a:rPr lang="en-IN" dirty="0"/>
              <a:t>Legal and Compliance Review</a:t>
            </a:r>
            <a:endParaRPr lang="en-US" dirty="0"/>
          </a:p>
        </p:txBody>
      </p:sp>
    </p:spTree>
    <p:extLst>
      <p:ext uri="{BB962C8B-B14F-4D97-AF65-F5344CB8AC3E}">
        <p14:creationId xmlns:p14="http://schemas.microsoft.com/office/powerpoint/2010/main" val="2590506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3EDA215-DD33-7F1F-CC47-FB2A41CEFA2C}"/>
              </a:ext>
            </a:extLst>
          </p:cNvPr>
          <p:cNvSpPr txBox="1"/>
          <p:nvPr/>
        </p:nvSpPr>
        <p:spPr>
          <a:xfrm>
            <a:off x="1701924" y="548680"/>
            <a:ext cx="7848872" cy="1569660"/>
          </a:xfrm>
          <a:prstGeom prst="rect">
            <a:avLst/>
          </a:prstGeom>
          <a:noFill/>
        </p:spPr>
        <p:txBody>
          <a:bodyPr wrap="square">
            <a:spAutoFit/>
          </a:bodyPr>
          <a:lstStyle/>
          <a:p>
            <a:r>
              <a:rPr lang="en-US" sz="3200" b="0" i="0" dirty="0">
                <a:effectLst/>
                <a:latin typeface="Roboto" panose="02000000000000000000" pitchFamily="2" charset="0"/>
              </a:rPr>
              <a:t>6: Calculate the average number of transactions per customer per account per month over the last year.</a:t>
            </a:r>
            <a:endParaRPr lang="en-IN" sz="3200" dirty="0"/>
          </a:p>
        </p:txBody>
      </p:sp>
      <p:pic>
        <p:nvPicPr>
          <p:cNvPr id="5" name="Picture 4">
            <a:extLst>
              <a:ext uri="{FF2B5EF4-FFF2-40B4-BE49-F238E27FC236}">
                <a16:creationId xmlns:a16="http://schemas.microsoft.com/office/drawing/2014/main" id="{AF2039B8-2C19-93AE-8ADA-95BF4D954B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5819" y="2118340"/>
            <a:ext cx="10657185" cy="4473400"/>
          </a:xfrm>
          <a:prstGeom prst="rect">
            <a:avLst/>
          </a:prstGeom>
        </p:spPr>
      </p:pic>
    </p:spTree>
    <p:extLst>
      <p:ext uri="{BB962C8B-B14F-4D97-AF65-F5344CB8AC3E}">
        <p14:creationId xmlns:p14="http://schemas.microsoft.com/office/powerpoint/2010/main" val="1735722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895261.potx" id="{4CBF9558-C12D-4F51-9AA3-9D0796951DBC}" vid="{FFC159E6-A134-46E7-B1A0-C306E39FC295}"/>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digital blue tunnel presentation (widescreen)</Template>
  <TotalTime>56</TotalTime>
  <Words>402</Words>
  <Application>Microsoft Office PowerPoint</Application>
  <PresentationFormat>Custom</PresentationFormat>
  <Paragraphs>30</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Corbel</vt:lpstr>
      <vt:lpstr>Roboto</vt:lpstr>
      <vt:lpstr>Digital Blue Tunnel 16x9</vt:lpstr>
      <vt:lpstr>Banking Data Analysis Using SQL</vt:lpstr>
      <vt:lpstr>1: Write a query to list all customers who have not made any transactions in the last year. How can we make them active again? Provide appropriate region.</vt:lpstr>
      <vt:lpstr>How can we make them active again? </vt:lpstr>
      <vt:lpstr>2: Summarize the total transaction amount per account per month.</vt:lpstr>
      <vt:lpstr>3: Rank branches based on the total amount of deposits made in the last quarter.</vt:lpstr>
      <vt:lpstr>4: Find the name of the customer who has deposited the highest amount.</vt:lpstr>
      <vt:lpstr>5: Identify any accounts that have made more than two transactions in a single day, which could indicate fraudulent activity. </vt:lpstr>
      <vt:lpstr>How can you verify any fraudulent transaction?</vt:lpstr>
      <vt:lpstr>PowerPoint Presentation</vt:lpstr>
      <vt:lpstr>    7: Write a query to find the daily transaction volume (total amount of all transactions) for the past month. </vt:lpstr>
      <vt:lpstr>8: Calculate the total transaction amount performed by each age group in the past year. (Age groups: 0-17, 18-30, 31-60, 60+)</vt:lpstr>
      <vt:lpstr>9: Find the branch with the highest average account balance.</vt:lpstr>
      <vt:lpstr>10: Calculate the average balance per customer at the end of each month in the last year. </vt:lpstr>
      <vt:lpstr>Conclusion</vt:lpstr>
      <vt:lpstr>THANK YOU EVERYONE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arjun menon</dc:creator>
  <cp:lastModifiedBy>arjun menon</cp:lastModifiedBy>
  <cp:revision>5</cp:revision>
  <dcterms:created xsi:type="dcterms:W3CDTF">2024-08-10T15:42:00Z</dcterms:created>
  <dcterms:modified xsi:type="dcterms:W3CDTF">2024-08-11T03:12:02Z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